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sldIdLst>
    <p:sldId id="278" r:id="rId2"/>
    <p:sldId id="346" r:id="rId3"/>
    <p:sldId id="347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555"/>
    <a:srgbClr val="2A5244"/>
    <a:srgbClr val="325D69"/>
    <a:srgbClr val="3F6495"/>
    <a:srgbClr val="477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17"/>
    <p:restoredTop sz="94674"/>
  </p:normalViewPr>
  <p:slideViewPr>
    <p:cSldViewPr snapToGrid="0" snapToObjects="1">
      <p:cViewPr varScale="1">
        <p:scale>
          <a:sx n="105" d="100"/>
          <a:sy n="105" d="100"/>
        </p:scale>
        <p:origin x="9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84F67-25DD-4A67-ACBB-A797152E6AF9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927EA-B64A-4F72-8872-A04375D4D6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86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A8E9-278B-418C-BDA8-96845F7EC6B4}" type="datetime1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B80D-F6AE-4C3F-BE03-4A2F1408BC0E}" type="datetime1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9C5B-4F24-4275-8CAE-D200E0F2DCB3}" type="datetime1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82CD8-5319-4B6B-8383-5F842385A4FF}" type="datetime1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3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496C-EFC3-45D4-86E3-5A2412036E70}" type="datetime1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035A-E4D7-4C57-8754-125B4AA93FCF}" type="datetime1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D7C1-DC59-4D74-8926-955AA945A41F}" type="datetime1">
              <a:rPr lang="ru-RU" smtClean="0"/>
              <a:t>22.07.2020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501C1-8D3D-4B70-8CA8-6832FE647C20}" type="datetime1">
              <a:rPr lang="ru-RU" smtClean="0"/>
              <a:t>22.07.2020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8C03-BB34-4838-8A7F-80242552E17F}" type="datetime1">
              <a:rPr lang="ru-RU" smtClean="0"/>
              <a:t>22.07.2020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0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F7A2-2C41-40F1-A618-34DB7BF78F4F}" type="datetime1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B3247-24AB-44B0-8CD2-A54376B7FF09}" type="datetime1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79E4-52FF-4490-AE88-2D343A8C59A6}" type="datetime1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3D2-8A68-DC49-AD38-D58CE1F92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hyperlink" Target="https://360tv.ru/news/obschestvo/putin-predlozhil-zapustit-lgotnuju-ipoteku-pod-65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cx.ru/ministry/departments/departament-razvitiya-selskikh-territoriy/industry-information/info-dokument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2267" y="203092"/>
            <a:ext cx="103114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latin typeface="Futura PT"/>
            </a:endParaRPr>
          </a:p>
          <a:p>
            <a:pPr algn="ctr"/>
            <a:r>
              <a:rPr lang="ru-RU" sz="2800" b="1" dirty="0">
                <a:latin typeface="Futura PT"/>
              </a:rPr>
              <a:t>Постановление Правительства РФ от 30.12.2017 №1711</a:t>
            </a:r>
            <a:r>
              <a:rPr lang="ru-RU" sz="2800" b="1" dirty="0"/>
              <a:t>, </a:t>
            </a:r>
            <a:r>
              <a:rPr lang="ru-RU" sz="2800" b="1" dirty="0">
                <a:latin typeface="Futura PT"/>
              </a:rPr>
              <a:t>Постановление Правительства РФ от 28.03.2019 № 339</a:t>
            </a:r>
            <a:r>
              <a:rPr lang="ru-RU" sz="2800" b="1" dirty="0"/>
              <a:t>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Futura PT"/>
              </a:rPr>
              <a:t>«Семейная ипотека под 6%»</a:t>
            </a:r>
          </a:p>
          <a:p>
            <a:pPr algn="ctr"/>
            <a:endParaRPr lang="ru-RU" sz="2800" b="1" dirty="0">
              <a:latin typeface="Futura P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2950841" y="1989955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929589" y="1989955"/>
            <a:ext cx="106739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solidFill>
                <a:srgbClr val="FF0000"/>
              </a:solidFill>
              <a:latin typeface="Futura P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для семей, где второй и последующие дети родятся с 01.01.2018 года и не позднее 31.12.2022. </a:t>
            </a:r>
          </a:p>
          <a:p>
            <a:pPr algn="just"/>
            <a:endParaRPr lang="ru-RU" sz="1000" dirty="0">
              <a:latin typeface="Futura P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 приобретение жилья на первичном рынке.</a:t>
            </a:r>
          </a:p>
          <a:p>
            <a:pPr lvl="0" algn="just"/>
            <a:endParaRPr lang="ru-RU" sz="1000" dirty="0">
              <a:latin typeface="Futura PT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Futura PT"/>
              </a:rPr>
              <a:t> ставка 6 % годовых (минимальная от 4,5%)</a:t>
            </a:r>
          </a:p>
          <a:p>
            <a:pPr lvl="0" algn="just"/>
            <a:endParaRPr lang="ru-RU" sz="2000" dirty="0">
              <a:latin typeface="Futura PT"/>
            </a:endParaRPr>
          </a:p>
          <a:p>
            <a:pPr lvl="0" algn="just"/>
            <a:endParaRPr lang="ru-RU" sz="2000" dirty="0">
              <a:latin typeface="Futura PT"/>
            </a:endParaRPr>
          </a:p>
        </p:txBody>
      </p:sp>
    </p:spTree>
    <p:extLst>
      <p:ext uri="{BB962C8B-B14F-4D97-AF65-F5344CB8AC3E}">
        <p14:creationId xmlns:p14="http://schemas.microsoft.com/office/powerpoint/2010/main" val="30948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31170" y="308240"/>
            <a:ext cx="10715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Постановление Правительства РФ от 23.04.2020г. N 566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«Льготная ипотека 6,5%»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95386" y="1332747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916A50-99D1-478F-B874-2A7205481616}"/>
              </a:ext>
            </a:extLst>
          </p:cNvPr>
          <p:cNvSpPr/>
          <p:nvPr/>
        </p:nvSpPr>
        <p:spPr>
          <a:xfrm>
            <a:off x="802277" y="1903845"/>
            <a:ext cx="10587445" cy="3984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Futura PT"/>
              </a:rPr>
              <a:t>цель программы — поддержка строительной отрасли и помощь желающим приобрести собственное жилье</a:t>
            </a:r>
          </a:p>
          <a:p>
            <a:pPr marL="342900" lvl="0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Futura PT"/>
              </a:rPr>
              <a:t>на покупку нового жилья по цене до </a:t>
            </a:r>
            <a:r>
              <a:rPr lang="ru-RU" sz="2600" b="1" dirty="0">
                <a:latin typeface="Futura PT"/>
              </a:rPr>
              <a:t>6 млн. рублей</a:t>
            </a:r>
          </a:p>
          <a:p>
            <a:pPr marL="342900" lvl="0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Futura P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ставка в размере </a:t>
            </a:r>
            <a:r>
              <a:rPr lang="ru-RU" sz="2600" b="1" dirty="0">
                <a:latin typeface="Futura P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6,5 %</a:t>
            </a:r>
            <a:r>
              <a:rPr lang="ru-RU" sz="2600" dirty="0">
                <a:latin typeface="Futura P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сохранится</a:t>
            </a:r>
            <a:r>
              <a:rPr lang="ru-RU" sz="2600" dirty="0">
                <a:latin typeface="Futura PT"/>
              </a:rPr>
              <a:t> во время всего периода выплаты кредита</a:t>
            </a:r>
          </a:p>
          <a:p>
            <a:pPr marL="342900" lvl="0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Futura PT"/>
              </a:rPr>
              <a:t>оформить льготную ипотеку можно </a:t>
            </a:r>
            <a:r>
              <a:rPr lang="ru-RU" sz="2600" b="1" dirty="0">
                <a:latin typeface="Futura PT"/>
              </a:rPr>
              <a:t>до 1 ноября 2020 года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600" dirty="0">
                <a:latin typeface="Futura PT"/>
              </a:rPr>
              <a:t>первоначальный взнос </a:t>
            </a:r>
            <a:r>
              <a:rPr lang="ru-RU" sz="2600" b="1" dirty="0">
                <a:latin typeface="Futura PT"/>
              </a:rPr>
              <a:t>20%</a:t>
            </a:r>
          </a:p>
        </p:txBody>
      </p:sp>
      <p:sp>
        <p:nvSpPr>
          <p:cNvPr id="7" name="Звезда: 24 точки 6">
            <a:hlinkClick r:id="" action="ppaction://noaction" highlightClick="1">
              <a:snd r:embed="rId3" name="applause.wav"/>
            </a:hlinkClick>
            <a:extLst>
              <a:ext uri="{FF2B5EF4-FFF2-40B4-BE49-F238E27FC236}">
                <a16:creationId xmlns:a16="http://schemas.microsoft.com/office/drawing/2014/main" id="{DCF8B045-67D4-4F42-9EB8-B4D4002DD7D6}"/>
              </a:ext>
            </a:extLst>
          </p:cNvPr>
          <p:cNvSpPr/>
          <p:nvPr/>
        </p:nvSpPr>
        <p:spPr>
          <a:xfrm>
            <a:off x="121503" y="215311"/>
            <a:ext cx="1551849" cy="1293443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255944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88202" y="258473"/>
            <a:ext cx="10490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Постановление Правительства РФ от 30.11.2019 г. № 1567</a:t>
            </a:r>
            <a:r>
              <a:rPr lang="ru-RU" sz="2400" b="1" dirty="0"/>
              <a:t> </a:t>
            </a:r>
          </a:p>
          <a:p>
            <a:pPr algn="ctr"/>
            <a:r>
              <a:rPr lang="ru-RU" sz="2800" b="1" dirty="0">
                <a:solidFill>
                  <a:srgbClr val="FF0000"/>
                </a:solidFill>
              </a:rPr>
              <a:t>«Сельская ипотека до 3%»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95386" y="1332747"/>
            <a:ext cx="6034305" cy="0"/>
          </a:xfrm>
          <a:prstGeom prst="line">
            <a:avLst/>
          </a:prstGeom>
          <a:ln w="127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916A50-99D1-478F-B874-2A7205481616}"/>
              </a:ext>
            </a:extLst>
          </p:cNvPr>
          <p:cNvSpPr/>
          <p:nvPr/>
        </p:nvSpPr>
        <p:spPr>
          <a:xfrm>
            <a:off x="1183546" y="1299227"/>
            <a:ext cx="10093910" cy="518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Приобретение жилья только на сельской территории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сельских территорий в Кузбассе утвержден постановлением Правительства Кузбасса</a:t>
            </a:r>
            <a:r>
              <a:rPr lang="ru-RU" sz="2000" dirty="0">
                <a:latin typeface="Futura P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от 24 марта 2020 года № 170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Первичный, вторичный рынок жилья (готовая квартира, готовый дом, строящийся дом, земельный участок под строительство)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Строительство дома только по договору с подрядной организацией</a:t>
            </a:r>
            <a:endParaRPr lang="ru-RU" sz="2000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Сумма кредита </a:t>
            </a:r>
            <a:r>
              <a:rPr lang="ru-RU" sz="2000" b="1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3 млн. руб.</a:t>
            </a: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, первоначальный взнос от </a:t>
            </a:r>
            <a:r>
              <a:rPr lang="ru-RU" sz="2000" b="1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10 %</a:t>
            </a:r>
            <a:endParaRPr lang="ru-RU" sz="2000" b="1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Установлена льготная процентная ставка </a:t>
            </a:r>
            <a:r>
              <a:rPr lang="ru-RU" sz="2000" b="1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до 3%</a:t>
            </a:r>
            <a:endParaRPr lang="ru-RU" sz="2000" b="1" dirty="0"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025" indent="-342900" algn="just">
              <a:lnSpc>
                <a:spcPct val="115000"/>
              </a:lnSpc>
              <a:spcBef>
                <a:spcPts val="805"/>
              </a:spcBef>
              <a:spcAft>
                <a:spcPts val="805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Выдают «сельскую» ипотеку уполномоченные банки (перечень на сайте Минсельхоза РФ </a:t>
            </a:r>
            <a:r>
              <a:rPr lang="en-US" b="1" u="sng" dirty="0">
                <a:hlinkClick r:id="rId2"/>
              </a:rPr>
              <a:t>http://mcx.ru/ministry/departments/departament-razvitiya-selskikh-territoriy/industry-information/info-dokumenty/</a:t>
            </a:r>
            <a:r>
              <a:rPr lang="ru-RU" sz="2000" dirty="0">
                <a:latin typeface="Futura P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effectLst/>
              <a:latin typeface="Futura P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187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214</Words>
  <Application>Microsoft Office PowerPoint</Application>
  <PresentationFormat>Широкоэкранный</PresentationFormat>
  <Paragraphs>26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Futura PT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Бешенцева Юлия Геннадьевна</cp:lastModifiedBy>
  <cp:revision>56</cp:revision>
  <cp:lastPrinted>2020-07-21T06:39:14Z</cp:lastPrinted>
  <dcterms:created xsi:type="dcterms:W3CDTF">2019-04-02T07:58:05Z</dcterms:created>
  <dcterms:modified xsi:type="dcterms:W3CDTF">2020-07-22T03:53:20Z</dcterms:modified>
</cp:coreProperties>
</file>